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22"/>
  </p:notesMasterIdLst>
  <p:sldIdLst>
    <p:sldId id="256" r:id="rId9"/>
    <p:sldId id="258" r:id="rId10"/>
    <p:sldId id="259" r:id="rId11"/>
    <p:sldId id="260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973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37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424456"/>
                </a:solidFill>
                <a:latin typeface="Constantia"/>
              </a:rPr>
              <a:t>Click to move the slide</a:t>
            </a: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75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76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6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110270027?index=2&amp;rangeSize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 smtClean="0">
                <a:latin typeface="Calibri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189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Вузы</a:t>
            </a:r>
            <a:r>
              <a:rPr lang="ru-RU" baseline="0" dirty="0"/>
              <a:t> обязаны опубликовать правила до </a:t>
            </a:r>
            <a:r>
              <a:rPr lang="ru-RU" baseline="0"/>
              <a:t>1 ноября.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 smtClean="0">
                <a:latin typeface="Calibri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91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Проект приказа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https://www.garant.ru/products/ipo/prime/doc/56796000/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Согласно проекту с 27 мая (география, химия, литература) по 2 июля (резерв 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все предметы)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3E83F19-2D74-4381-8ECB-D5403B7AE35A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92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2DED7DFC-28E8-4865-97BD-01DCD1AE5124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54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 smtClean="0">
                <a:latin typeface="Calibri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239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Олимпиады подтверждаются баллами, поэтому следует равномерно распределить силы и постараться не ударяться только в олимпиады. При неправильном распределении сил </a:t>
            </a:r>
            <a:r>
              <a:rPr lang="ru-RU" sz="1200" b="0" strike="noStrike" spc="-1">
                <a:solidFill>
                  <a:srgbClr val="000000"/>
                </a:solidFill>
                <a:latin typeface="Calibri"/>
              </a:rPr>
              <a:t>неизбежно возникают проблемы 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со здоровьем, с посещением, с психологическим климатом.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D9E552C1-C41B-4C94-91D4-8646147ECE0A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45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Обобщение особенностей</a:t>
            </a:r>
            <a:r>
              <a:rPr lang="ru-RU" sz="1200" b="0" strike="noStrike" spc="-1" baseline="0" dirty="0">
                <a:solidFill>
                  <a:srgbClr val="000000"/>
                </a:solidFill>
                <a:latin typeface="Calibri"/>
              </a:rPr>
              <a:t> приемной кампании - </a:t>
            </a:r>
            <a:r>
              <a:rPr lang="en-US" sz="1200" b="0" strike="noStrike" spc="-1" baseline="0" dirty="0">
                <a:solidFill>
                  <a:srgbClr val="000000"/>
                </a:solidFill>
                <a:latin typeface="Calibri"/>
              </a:rPr>
              <a:t>https://minobrnauki.gov.ru/press-center/news/?ELEMENT_ID=25216</a:t>
            </a:r>
            <a:endParaRPr lang="ru-RU" sz="1200" b="0" strike="noStrike" spc="-1" baseline="0" dirty="0">
              <a:solidFill>
                <a:srgbClr val="000000"/>
              </a:solidFill>
              <a:latin typeface="Calibri"/>
            </a:endParaRPr>
          </a:p>
          <a:p>
            <a:endParaRPr lang="ru-RU" sz="1200" b="0" strike="noStrike" spc="-1" baseline="0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0" strike="noStrike" spc="-1" baseline="0" dirty="0">
                <a:solidFill>
                  <a:srgbClr val="000000"/>
                </a:solidFill>
                <a:latin typeface="Calibri"/>
              </a:rPr>
              <a:t>ВШЭ физика - 261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2E032D4E-970B-4BE4-A4AE-1D9A7752EAA8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3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48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Результаты 1 олимпиады могут подаваться только в 1 вуз по 1 направлению подготовки.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П. 26 Приказа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https://docs.cntd.ru/document/565705853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448"/>
              </a:spcBef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Перечень олимпиад –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Приказ Министерства науки и высшего образования Российской Федерации от 31.08.2021 № 804, зарегистрированный Минюстом 27 октября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"Об утверждении перечня олимпиад школьников и их уровней на 2021/22 учебный год")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http://publication.pravo.gov.ru/Document/View/0001202110270027?index=2&amp;rangeSize=1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7A4D0984-0108-4B2E-BD57-F70C6C6230F5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73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АУ: 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Правила приема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https://spbau.ru/assets/documents/sved-docs/pravila-priema-2021-2022-09.11.pdf</a:t>
            </a: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Перечень АУ –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https://spbau.ru/assets/documents/sved-docs/pravila-priema-2021-2022-09.11.pdf#page=33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Char char="•"/>
              <a:tabLst/>
              <a:defRPr/>
            </a:pP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Инд.достижения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https://spbau.ru/assets/documents/sved-docs/pravila-priema-2021-2022-09.11.pdf#page=13</a:t>
            </a:r>
          </a:p>
          <a:p>
            <a:pPr>
              <a:buClr>
                <a:srgbClr val="000000"/>
              </a:buClr>
              <a:buFont typeface="Calibri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1" strike="noStrike" spc="-1" dirty="0" err="1">
                <a:solidFill>
                  <a:srgbClr val="000000"/>
                </a:solidFill>
                <a:latin typeface="Calibri"/>
              </a:rPr>
              <a:t>Политех</a:t>
            </a:r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 : 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Правила приема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https://www.spbstu.ru/upload/sveden/Pravila_priema.pdf</a:t>
            </a: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олимпиады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https://www.spbstu.ru/abit/bachelor/oznakomitsya-with-the-regulations/olympics/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Инд. достижения –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https://www.spbstu.ru/abit/bachelor/oznakomitsya-with-the-regulations/individual-achievements/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Университет: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Правила приема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https://abiturient.spbu.ru/files/2022/pravila_priema_2022.pdf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Олимпиады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https://abiturient.spbu.ru/priem/bakalavriat/1044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Инд.достижения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https://abiturient.spbu.ru/files/2022/bac/2022_individual_dostizheniya.pdf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ИТМО: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Правила приема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https://abit.itmo.ru/page/66/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Олимпиады – Приложения 5</a:t>
            </a:r>
            <a:r>
              <a:rPr lang="ru-RU" sz="1200" b="0" strike="noStrike" spc="-1" baseline="0" dirty="0">
                <a:solidFill>
                  <a:srgbClr val="000000"/>
                </a:solidFill>
                <a:latin typeface="Calibri"/>
              </a:rPr>
              <a:t> и 6 правил приема 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Инд.достижения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https://abit.ifmo.ru/page/69/</a:t>
            </a:r>
          </a:p>
          <a:p>
            <a:pPr>
              <a:buClr>
                <a:srgbClr val="000000"/>
              </a:buClr>
              <a:buFont typeface="Calibri"/>
              <a:buChar char="•"/>
            </a:pP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ВШЭ:</a:t>
            </a:r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Правила приема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https://spb.hse.ru/mirror/pubs/share/523613943</a:t>
            </a:r>
            <a:endParaRPr lang="ru-RU" sz="1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Олимпиады –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https://spb.hse.ru/ba/pravaolimpyada</a:t>
            </a:r>
          </a:p>
          <a:p>
            <a:pPr>
              <a:buClr>
                <a:srgbClr val="000000"/>
              </a:buClr>
              <a:buFont typeface="Calibri"/>
              <a:buChar char="•"/>
            </a:pP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</a:rPr>
              <a:t>Инд.достижения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en-US" sz="1200" b="0" strike="noStrike" spc="-1" dirty="0">
                <a:solidFill>
                  <a:srgbClr val="000000"/>
                </a:solidFill>
                <a:latin typeface="Calibri"/>
              </a:rPr>
              <a:t>https://spb.hse.ru/mirror/pubs/share/523601277</a:t>
            </a:r>
          </a:p>
        </p:txBody>
      </p:sp>
      <p:sp>
        <p:nvSpPr>
          <p:cNvPr id="42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138CD17D-1B66-4A1B-98D8-520E80A98910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3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CEED2F60-D2C1-4FEE-9E61-807B11881E06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07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 smtClean="0">
                <a:latin typeface="Calibri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99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0D992538-E9E5-44DA-A8A4-2674A3290D0F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93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B4E71860-3417-4D62-99E3-F141F2C92BBB}" type="slidenum">
              <a:rPr lang="ru-RU" sz="1200" b="0" strike="noStrike" spc="-1" smtClean="0">
                <a:latin typeface="Calibri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41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109440" algn="ctr">
              <a:spcBef>
                <a:spcPts val="400"/>
              </a:spcBef>
            </a:pPr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57200" y="384516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674240" y="148104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45720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 type="body"/>
          </p:nvPr>
        </p:nvSpPr>
        <p:spPr>
          <a:xfrm>
            <a:off x="4674240" y="384516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endParaRPr lang="en-US" sz="4100" b="1" strike="noStrike" spc="-1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323964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022080" y="148104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5720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 type="body"/>
          </p:nvPr>
        </p:nvSpPr>
        <p:spPr>
          <a:xfrm>
            <a:off x="323964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 type="body"/>
          </p:nvPr>
        </p:nvSpPr>
        <p:spPr>
          <a:xfrm>
            <a:off x="6022080" y="384516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7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50004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9AAB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485640" y="5938920"/>
            <a:ext cx="3691080" cy="9334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6480" y="5791320"/>
            <a:ext cx="3402000" cy="1079280"/>
            <a:chOff x="-6480" y="5791320"/>
            <a:chExt cx="3402000" cy="1079280"/>
          </a:xfrm>
        </p:grpSpPr>
        <p:pic>
          <p:nvPicPr>
            <p:cNvPr id="3" name="Прямоугольный треугольник 13"/>
            <p:cNvPicPr/>
            <p:nvPr/>
          </p:nvPicPr>
          <p:blipFill>
            <a:blip r:embed="rId14"/>
            <a:stretch/>
          </p:blipFill>
          <p:spPr>
            <a:xfrm>
              <a:off x="-6480" y="5791320"/>
              <a:ext cx="3402000" cy="107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CustomShape 4"/>
            <p:cNvSpPr/>
            <p:nvPr/>
          </p:nvSpPr>
          <p:spPr>
            <a:xfrm>
              <a:off x="277920" y="6421320"/>
              <a:ext cx="1700280" cy="360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" name="Прямая соединительная линия 14"/>
          <p:cNvPicPr/>
          <p:nvPr/>
        </p:nvPicPr>
        <p:blipFill>
          <a:blip r:embed="rId15"/>
          <a:stretch/>
        </p:blipFill>
        <p:spPr>
          <a:xfrm>
            <a:off x="-19080" y="5778360"/>
            <a:ext cx="3421080" cy="109872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424456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A311494-0F55-40C1-9061-DB7CFA39F5C8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4664160"/>
            <a:ext cx="9150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242561"/>
              </a:gs>
              <a:gs pos="50000">
                <a:srgbClr val="6B6CA5"/>
              </a:gs>
              <a:gs pos="100000">
                <a:srgbClr val="242561"/>
              </a:gs>
            </a:gsLst>
            <a:lin ang="30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2"/>
          <p:cNvGrpSpPr/>
          <p:nvPr/>
        </p:nvGrpSpPr>
        <p:grpSpPr>
          <a:xfrm>
            <a:off x="-3240" y="4952880"/>
            <a:ext cx="9147240" cy="1911600"/>
            <a:chOff x="-3240" y="4952880"/>
            <a:chExt cx="9147240" cy="1911600"/>
          </a:xfrm>
        </p:grpSpPr>
        <p:sp>
          <p:nvSpPr>
            <p:cNvPr id="49" name="CustomShape 3"/>
            <p:cNvSpPr/>
            <p:nvPr/>
          </p:nvSpPr>
          <p:spPr>
            <a:xfrm>
              <a:off x="1693440" y="4952880"/>
              <a:ext cx="7444440" cy="48744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9AABF">
                <a:alpha val="4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"/>
            <p:cNvSpPr/>
            <p:nvPr/>
          </p:nvSpPr>
          <p:spPr>
            <a:xfrm>
              <a:off x="45360" y="5236920"/>
              <a:ext cx="9092880" cy="78912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1" name="Group 5"/>
            <p:cNvGrpSpPr/>
            <p:nvPr/>
          </p:nvGrpSpPr>
          <p:grpSpPr>
            <a:xfrm>
              <a:off x="8640" y="4998600"/>
              <a:ext cx="9129240" cy="1865880"/>
              <a:chOff x="8640" y="4998600"/>
              <a:chExt cx="9129240" cy="1865880"/>
            </a:xfrm>
          </p:grpSpPr>
          <p:pic>
            <p:nvPicPr>
              <p:cNvPr id="52" name="Полилиния 18"/>
              <p:cNvPicPr/>
              <p:nvPr/>
            </p:nvPicPr>
            <p:blipFill>
              <a:blip r:embed="rId14"/>
              <a:stretch/>
            </p:blipFill>
            <p:spPr>
              <a:xfrm>
                <a:off x="8640" y="4998600"/>
                <a:ext cx="9129240" cy="18658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3" name="CustomShape 6"/>
              <p:cNvSpPr/>
              <p:nvPr/>
            </p:nvSpPr>
            <p:spPr>
              <a:xfrm>
                <a:off x="9000" y="5000760"/>
                <a:ext cx="3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54" name="Прямая соединительная линия 19"/>
            <p:cNvPicPr/>
            <p:nvPr/>
          </p:nvPicPr>
          <p:blipFill>
            <a:blip r:embed="rId15"/>
            <a:stretch/>
          </p:blipFill>
          <p:spPr>
            <a:xfrm>
              <a:off x="-3240" y="4992480"/>
              <a:ext cx="9147240" cy="804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5" name="PlaceHolder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424456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56" name="PlaceHolder 8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57" name="PlaceHolder 9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58" name="PlaceHolder 10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11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66E7BE0-BB74-4613-A026-B81745011147}" type="slidenum">
              <a:rPr lang="ru-RU" sz="1000" b="0" strike="noStrike" spc="-1">
                <a:solidFill>
                  <a:srgbClr val="FFFFFF"/>
                </a:solidFill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004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9AAB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2"/>
          <p:cNvSpPr/>
          <p:nvPr/>
        </p:nvSpPr>
        <p:spPr>
          <a:xfrm>
            <a:off x="485640" y="5938920"/>
            <a:ext cx="3691080" cy="9334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8" name="Group 3"/>
          <p:cNvGrpSpPr/>
          <p:nvPr/>
        </p:nvGrpSpPr>
        <p:grpSpPr>
          <a:xfrm>
            <a:off x="-6480" y="5791320"/>
            <a:ext cx="3402000" cy="1079280"/>
            <a:chOff x="-6480" y="5791320"/>
            <a:chExt cx="3402000" cy="1079280"/>
          </a:xfrm>
        </p:grpSpPr>
        <p:pic>
          <p:nvPicPr>
            <p:cNvPr id="99" name="Прямоугольный треугольник 13"/>
            <p:cNvPicPr/>
            <p:nvPr/>
          </p:nvPicPr>
          <p:blipFill>
            <a:blip r:embed="rId15"/>
            <a:stretch/>
          </p:blipFill>
          <p:spPr>
            <a:xfrm>
              <a:off x="-6480" y="5791320"/>
              <a:ext cx="3402000" cy="107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0" name="CustomShape 4"/>
            <p:cNvSpPr/>
            <p:nvPr/>
          </p:nvSpPr>
          <p:spPr>
            <a:xfrm>
              <a:off x="277920" y="6421320"/>
              <a:ext cx="1700280" cy="360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1" name="Прямая соединительная линия 14"/>
          <p:cNvPicPr/>
          <p:nvPr/>
        </p:nvPicPr>
        <p:blipFill>
          <a:blip r:embed="rId16"/>
          <a:stretch/>
        </p:blipFill>
        <p:spPr>
          <a:xfrm>
            <a:off x="-19080" y="5778360"/>
            <a:ext cx="3421080" cy="109872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3637080" y="3005280"/>
            <a:ext cx="182520" cy="228600"/>
          </a:xfrm>
          <a:custGeom>
            <a:avLst/>
            <a:gdLst/>
            <a:ahLst/>
            <a:cxnLst/>
            <a:rect l="0" t="0" r="r" b="b"/>
            <a:pathLst>
              <a:path w="509" h="637">
                <a:moveTo>
                  <a:pt x="0" y="0"/>
                </a:moveTo>
                <a:lnTo>
                  <a:pt x="254" y="0"/>
                </a:lnTo>
                <a:lnTo>
                  <a:pt x="508" y="318"/>
                </a:lnTo>
                <a:lnTo>
                  <a:pt x="254" y="636"/>
                </a:lnTo>
                <a:lnTo>
                  <a:pt x="0" y="636"/>
                </a:lnTo>
                <a:lnTo>
                  <a:pt x="254" y="31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B3C72"/>
              </a:gs>
              <a:gs pos="100000">
                <a:srgbClr val="9292B4"/>
              </a:gs>
            </a:gsLst>
            <a:lin ang="16200000"/>
          </a:gradFill>
          <a:ln w="3240">
            <a:solidFill>
              <a:srgbClr val="3B3B64"/>
            </a:solidFill>
            <a:miter/>
          </a:ln>
          <a:effectLst>
            <a:outerShdw dist="12600" dir="5400000">
              <a:srgbClr val="000000">
                <a:alpha val="4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6"/>
          <p:cNvSpPr/>
          <p:nvPr/>
        </p:nvSpPr>
        <p:spPr>
          <a:xfrm>
            <a:off x="3449520" y="3005280"/>
            <a:ext cx="184320" cy="228600"/>
          </a:xfrm>
          <a:custGeom>
            <a:avLst/>
            <a:gdLst/>
            <a:ahLst/>
            <a:cxnLst/>
            <a:rect l="0" t="0" r="r" b="b"/>
            <a:pathLst>
              <a:path w="514" h="637">
                <a:moveTo>
                  <a:pt x="0" y="0"/>
                </a:moveTo>
                <a:lnTo>
                  <a:pt x="256" y="0"/>
                </a:lnTo>
                <a:lnTo>
                  <a:pt x="513" y="318"/>
                </a:lnTo>
                <a:lnTo>
                  <a:pt x="256" y="636"/>
                </a:lnTo>
                <a:lnTo>
                  <a:pt x="0" y="636"/>
                </a:lnTo>
                <a:lnTo>
                  <a:pt x="256" y="31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B3C72"/>
              </a:gs>
              <a:gs pos="100000">
                <a:srgbClr val="9292B4"/>
              </a:gs>
            </a:gsLst>
            <a:lin ang="16200000"/>
          </a:gradFill>
          <a:ln w="3240">
            <a:solidFill>
              <a:srgbClr val="3B3B64"/>
            </a:solidFill>
            <a:miter/>
          </a:ln>
          <a:effectLst>
            <a:outerShdw dist="12600" dir="5400000">
              <a:srgbClr val="000000">
                <a:alpha val="4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PlaceHolder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DEDEDE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105" name="PlaceHolder 8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106" name="PlaceHolder 9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107" name="PlaceHolder 10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11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8F5F0BD-7F71-4729-8654-7C02FD65F9A8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004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9AAB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85640" y="5938920"/>
            <a:ext cx="3691080" cy="9334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7" name="Group 3"/>
          <p:cNvGrpSpPr/>
          <p:nvPr/>
        </p:nvGrpSpPr>
        <p:grpSpPr>
          <a:xfrm>
            <a:off x="-6480" y="5791320"/>
            <a:ext cx="3402000" cy="1079280"/>
            <a:chOff x="-6480" y="5791320"/>
            <a:chExt cx="3402000" cy="1079280"/>
          </a:xfrm>
        </p:grpSpPr>
        <p:pic>
          <p:nvPicPr>
            <p:cNvPr id="148" name="Прямоугольный треугольник 13"/>
            <p:cNvPicPr/>
            <p:nvPr/>
          </p:nvPicPr>
          <p:blipFill>
            <a:blip r:embed="rId15"/>
            <a:stretch/>
          </p:blipFill>
          <p:spPr>
            <a:xfrm>
              <a:off x="-6480" y="5791320"/>
              <a:ext cx="3402000" cy="107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9" name="CustomShape 4"/>
            <p:cNvSpPr/>
            <p:nvPr/>
          </p:nvSpPr>
          <p:spPr>
            <a:xfrm>
              <a:off x="277920" y="6421320"/>
              <a:ext cx="1700280" cy="360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50" name="Прямая соединительная линия 14"/>
          <p:cNvPicPr/>
          <p:nvPr/>
        </p:nvPicPr>
        <p:blipFill>
          <a:blip r:embed="rId16"/>
          <a:stretch/>
        </p:blipFill>
        <p:spPr>
          <a:xfrm>
            <a:off x="-19080" y="5778360"/>
            <a:ext cx="3421080" cy="1098720"/>
          </a:xfrm>
          <a:prstGeom prst="rect">
            <a:avLst/>
          </a:prstGeom>
          <a:ln>
            <a:noFill/>
          </a:ln>
        </p:spPr>
      </p:pic>
      <p:sp>
        <p:nvSpPr>
          <p:cNvPr id="151" name="PlaceHolder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DEDEDE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153" name="PlaceHolder 7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154" name="PlaceHolder 8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9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ACD9E95-8DD3-493F-BA61-778030F570A1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424456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194" name="PlaceHolder 3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A72E3738-A2D8-4976-A3A5-875DA0DF0628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0004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9AAB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485640" y="5938920"/>
            <a:ext cx="3691080" cy="9334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5" name="Group 3"/>
          <p:cNvGrpSpPr/>
          <p:nvPr/>
        </p:nvGrpSpPr>
        <p:grpSpPr>
          <a:xfrm>
            <a:off x="-6480" y="5791320"/>
            <a:ext cx="3402000" cy="1079280"/>
            <a:chOff x="-6480" y="5791320"/>
            <a:chExt cx="3402000" cy="1079280"/>
          </a:xfrm>
        </p:grpSpPr>
        <p:pic>
          <p:nvPicPr>
            <p:cNvPr id="236" name="Прямоугольный треугольник 13"/>
            <p:cNvPicPr/>
            <p:nvPr/>
          </p:nvPicPr>
          <p:blipFill>
            <a:blip r:embed="rId15"/>
            <a:stretch/>
          </p:blipFill>
          <p:spPr>
            <a:xfrm>
              <a:off x="-6480" y="5791320"/>
              <a:ext cx="3402000" cy="107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7" name="CustomShape 4"/>
            <p:cNvSpPr/>
            <p:nvPr/>
          </p:nvSpPr>
          <p:spPr>
            <a:xfrm>
              <a:off x="277920" y="6421320"/>
              <a:ext cx="1700280" cy="360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38" name="Прямая соединительная линия 14"/>
          <p:cNvPicPr/>
          <p:nvPr/>
        </p:nvPicPr>
        <p:blipFill>
          <a:blip r:embed="rId16"/>
          <a:stretch/>
        </p:blipFill>
        <p:spPr>
          <a:xfrm>
            <a:off x="-19080" y="5778360"/>
            <a:ext cx="3421080" cy="1098720"/>
          </a:xfrm>
          <a:prstGeom prst="rect">
            <a:avLst/>
          </a:prstGeom>
          <a:ln>
            <a:noFill/>
          </a:ln>
        </p:spPr>
      </p:pic>
      <p:sp>
        <p:nvSpPr>
          <p:cNvPr id="239" name="PlaceHolder 5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DEDEDE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241" name="PlaceHolder 7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242" name="PlaceHolder 8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9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BF21BE18-40CA-42DC-9C4A-FF117DAE7B26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424456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942FDEC6-9277-44C6-BDD3-28799735A692}" type="slidenum">
              <a:rPr lang="ru-RU" sz="1000" b="0" strike="noStrike" spc="-1"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004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9AABF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2"/>
          <p:cNvSpPr/>
          <p:nvPr/>
        </p:nvSpPr>
        <p:spPr>
          <a:xfrm>
            <a:off x="485640" y="5938920"/>
            <a:ext cx="3691080" cy="93348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3" name="Group 3"/>
          <p:cNvGrpSpPr/>
          <p:nvPr/>
        </p:nvGrpSpPr>
        <p:grpSpPr>
          <a:xfrm>
            <a:off x="-6480" y="5791320"/>
            <a:ext cx="3402000" cy="1079280"/>
            <a:chOff x="-6480" y="5791320"/>
            <a:chExt cx="3402000" cy="1079280"/>
          </a:xfrm>
        </p:grpSpPr>
        <p:pic>
          <p:nvPicPr>
            <p:cNvPr id="324" name="Прямоугольный треугольник 15"/>
            <p:cNvPicPr/>
            <p:nvPr/>
          </p:nvPicPr>
          <p:blipFill>
            <a:blip r:embed="rId15"/>
            <a:stretch/>
          </p:blipFill>
          <p:spPr>
            <a:xfrm>
              <a:off x="-6480" y="5791320"/>
              <a:ext cx="3402000" cy="1079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25" name="CustomShape 4"/>
            <p:cNvSpPr/>
            <p:nvPr/>
          </p:nvSpPr>
          <p:spPr>
            <a:xfrm>
              <a:off x="277920" y="6421320"/>
              <a:ext cx="1700280" cy="360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26" name="Прямая соединительная линия 16"/>
          <p:cNvPicPr/>
          <p:nvPr/>
        </p:nvPicPr>
        <p:blipFill>
          <a:blip r:embed="rId16"/>
          <a:stretch/>
        </p:blipFill>
        <p:spPr>
          <a:xfrm>
            <a:off x="-19080" y="5778360"/>
            <a:ext cx="3421080" cy="1098720"/>
          </a:xfrm>
          <a:prstGeom prst="rect">
            <a:avLst/>
          </a:prstGeom>
          <a:ln>
            <a:noFill/>
          </a:ln>
        </p:spPr>
      </p:pic>
      <p:sp>
        <p:nvSpPr>
          <p:cNvPr id="327" name="CustomShape 5"/>
          <p:cNvSpPr/>
          <p:nvPr/>
        </p:nvSpPr>
        <p:spPr>
          <a:xfrm>
            <a:off x="8664480" y="4987800"/>
            <a:ext cx="182520" cy="228600"/>
          </a:xfrm>
          <a:custGeom>
            <a:avLst/>
            <a:gdLst/>
            <a:ahLst/>
            <a:cxnLst/>
            <a:rect l="0" t="0" r="r" b="b"/>
            <a:pathLst>
              <a:path w="509" h="637">
                <a:moveTo>
                  <a:pt x="0" y="0"/>
                </a:moveTo>
                <a:lnTo>
                  <a:pt x="254" y="0"/>
                </a:lnTo>
                <a:lnTo>
                  <a:pt x="508" y="318"/>
                </a:lnTo>
                <a:lnTo>
                  <a:pt x="254" y="636"/>
                </a:lnTo>
                <a:lnTo>
                  <a:pt x="0" y="636"/>
                </a:lnTo>
                <a:lnTo>
                  <a:pt x="254" y="31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B3C72"/>
              </a:gs>
              <a:gs pos="100000">
                <a:srgbClr val="9292B4"/>
              </a:gs>
            </a:gsLst>
            <a:lin ang="16200000"/>
          </a:gradFill>
          <a:ln w="3240">
            <a:solidFill>
              <a:srgbClr val="3B3B64"/>
            </a:solidFill>
            <a:miter/>
          </a:ln>
          <a:effectLst>
            <a:outerShdw dist="12600" dir="5400000">
              <a:srgbClr val="000000">
                <a:alpha val="4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6"/>
          <p:cNvSpPr/>
          <p:nvPr/>
        </p:nvSpPr>
        <p:spPr>
          <a:xfrm>
            <a:off x="8477280" y="4987800"/>
            <a:ext cx="182520" cy="228600"/>
          </a:xfrm>
          <a:custGeom>
            <a:avLst/>
            <a:gdLst/>
            <a:ahLst/>
            <a:cxnLst/>
            <a:rect l="0" t="0" r="r" b="b"/>
            <a:pathLst>
              <a:path w="509" h="637">
                <a:moveTo>
                  <a:pt x="0" y="0"/>
                </a:moveTo>
                <a:lnTo>
                  <a:pt x="254" y="0"/>
                </a:lnTo>
                <a:lnTo>
                  <a:pt x="508" y="318"/>
                </a:lnTo>
                <a:lnTo>
                  <a:pt x="254" y="636"/>
                </a:lnTo>
                <a:lnTo>
                  <a:pt x="0" y="636"/>
                </a:lnTo>
                <a:lnTo>
                  <a:pt x="254" y="318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3B3C72"/>
              </a:gs>
              <a:gs pos="100000">
                <a:srgbClr val="9292B4"/>
              </a:gs>
            </a:gsLst>
            <a:lin ang="16200000"/>
          </a:gradFill>
          <a:ln w="3240">
            <a:solidFill>
              <a:srgbClr val="3B3B64"/>
            </a:solidFill>
            <a:miter/>
          </a:ln>
          <a:effectLst>
            <a:outerShdw dist="12600" dir="5400000">
              <a:srgbClr val="000000">
                <a:alpha val="46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PlaceHolder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100" b="1" strike="noStrike" spc="-1">
                <a:solidFill>
                  <a:srgbClr val="DEDEDE"/>
                </a:solidFill>
                <a:latin typeface="Constantia"/>
              </a:rPr>
              <a:t>Click to edit the title text format</a:t>
            </a:r>
          </a:p>
        </p:txBody>
      </p:sp>
      <p:sp>
        <p:nvSpPr>
          <p:cNvPr id="330" name="PlaceHolder 8"/>
          <p:cNvSpPr>
            <a:spLocks noGrp="1"/>
          </p:cNvSpPr>
          <p:nvPr>
            <p:ph type="body"/>
          </p:nvPr>
        </p:nvSpPr>
        <p:spPr>
          <a:xfrm>
            <a:off x="457200" y="148104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65040" indent="-255600"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Click to edit the outline text format</a:t>
            </a:r>
          </a:p>
          <a:p>
            <a:pPr marL="620640" lvl="1" indent="-228600">
              <a:spcBef>
                <a:spcPts val="400"/>
              </a:spcBef>
              <a:buClr>
                <a:srgbClr val="53548A"/>
              </a:buClr>
              <a:buFont typeface="Verdana"/>
              <a:buChar char="◦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Second Outline Level</a:t>
            </a:r>
          </a:p>
          <a:p>
            <a:pPr marL="858600" lvl="2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Third Outline Level</a:t>
            </a:r>
          </a:p>
          <a:p>
            <a:pPr marL="1143000" lvl="3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Fourth Outline Level</a:t>
            </a:r>
          </a:p>
          <a:p>
            <a:pPr marL="1371600" lvl="4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Fifth Outline Level</a:t>
            </a:r>
          </a:p>
          <a:p>
            <a:pPr marL="1371600" lvl="5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Sixth Outline Level</a:t>
            </a:r>
          </a:p>
          <a:p>
            <a:pPr marL="1371600" lvl="6" indent="-228600">
              <a:spcBef>
                <a:spcPts val="400"/>
              </a:spcBef>
              <a:buClr>
                <a:srgbClr val="438086"/>
              </a:buClr>
              <a:buFont typeface="Wingdings 2" charset="2"/>
              <a:buChar char=""/>
            </a:pPr>
            <a:r>
              <a:rPr lang="en-US" sz="2700" b="0" strike="noStrike" spc="-1">
                <a:solidFill>
                  <a:srgbClr val="FFFFFF"/>
                </a:solidFill>
                <a:latin typeface="Constantia"/>
              </a:rPr>
              <a:t>Seventh Outline Level</a:t>
            </a:r>
          </a:p>
        </p:txBody>
      </p:sp>
      <p:sp>
        <p:nvSpPr>
          <p:cNvPr id="331" name="PlaceHolder 9"/>
          <p:cNvSpPr>
            <a:spLocks noGrp="1"/>
          </p:cNvSpPr>
          <p:nvPr>
            <p:ph type="dt"/>
          </p:nvPr>
        </p:nvSpPr>
        <p:spPr>
          <a:xfrm>
            <a:off x="6727680" y="6408720"/>
            <a:ext cx="191952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latin typeface="Constantia"/>
              </a:rPr>
              <a:t>&lt;date/time&gt;</a:t>
            </a:r>
            <a:endParaRPr lang="en-US" sz="1000" b="0" strike="noStrike" spc="-1">
              <a:latin typeface="Times New Roman"/>
            </a:endParaRPr>
          </a:p>
        </p:txBody>
      </p:sp>
      <p:sp>
        <p:nvSpPr>
          <p:cNvPr id="332" name="PlaceHolder 10"/>
          <p:cNvSpPr>
            <a:spLocks noGrp="1"/>
          </p:cNvSpPr>
          <p:nvPr>
            <p:ph type="ftr"/>
          </p:nvPr>
        </p:nvSpPr>
        <p:spPr>
          <a:xfrm>
            <a:off x="4379400" y="6408720"/>
            <a:ext cx="235116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11"/>
          <p:cNvSpPr>
            <a:spLocks noGrp="1"/>
          </p:cNvSpPr>
          <p:nvPr>
            <p:ph type="sldNum"/>
          </p:nvPr>
        </p:nvSpPr>
        <p:spPr>
          <a:xfrm>
            <a:off x="8647200" y="6408720"/>
            <a:ext cx="366480" cy="36504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572D016D-9D78-4801-B51A-CEAF91ED7626}" type="slidenum">
              <a:rPr lang="ru-RU" sz="1000" b="0" strike="noStrike" spc="-1">
                <a:solidFill>
                  <a:srgbClr val="FFFFFF"/>
                </a:solidFill>
                <a:latin typeface="Constantia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classes-11/egerus/#/document/71943636/entry/1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ge.edu.ru/ru/universities-colleges/perexam/#/document/71943636/entry/1" TargetMode="External"/><Relationship Id="rId5" Type="http://schemas.openxmlformats.org/officeDocument/2006/relationships/hyperlink" Target="http://www.ege.edu.ru/ru/main/legal-documents/index.php?id_4=17622&amp;from_4=3#/document/71943636/entry/1" TargetMode="External"/><Relationship Id="rId4" Type="http://schemas.openxmlformats.org/officeDocument/2006/relationships/hyperlink" Target="http://www.ege.edu.ru/ru/classes-11/egemath/#/document/71943636/entry/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schedule/#/document/71943636/entry/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ege.edu.ru/ru/main/legal-documents/index.php?id_4=17886#/document/71943636/entry/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Заголовок 1"/>
          <p:cNvPicPr/>
          <p:nvPr/>
        </p:nvPicPr>
        <p:blipFill>
          <a:blip r:embed="rId3"/>
          <a:stretch/>
        </p:blipFill>
        <p:spPr>
          <a:xfrm>
            <a:off x="689040" y="1682640"/>
            <a:ext cx="7772400" cy="190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250920" y="1197000"/>
            <a:ext cx="8642160" cy="489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67AFBD"/>
                </a:solidFill>
                <a:latin typeface="Constantia"/>
                <a:hlinkClick r:id="rId3"/>
              </a:rPr>
              <a:t>ЕГЭ по русскому языку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 и </a:t>
            </a:r>
            <a:r>
              <a:rPr lang="ru-RU" sz="2800" b="0" strike="noStrike" spc="-1">
                <a:solidFill>
                  <a:srgbClr val="67AFBD"/>
                </a:solidFill>
                <a:latin typeface="Constantia"/>
                <a:hlinkClick r:id="rId4"/>
              </a:rPr>
              <a:t>ЕГЭ по математике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 – это обязательные предметы ЕГЭ для выпускников, так как их результаты </a:t>
            </a:r>
            <a:r>
              <a:rPr lang="ru-RU" sz="2800" b="0" strike="noStrike" spc="-1">
                <a:solidFill>
                  <a:srgbClr val="67AFBD"/>
                </a:solidFill>
                <a:latin typeface="Constantia"/>
                <a:hlinkClick r:id="rId5"/>
              </a:rPr>
              <a:t>влияют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 на получение аттестата.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Остальные предметы выпускник сдает на </a:t>
            </a:r>
            <a:r>
              <a:rPr lang="ru-RU" sz="2800" b="0" strike="noStrike" spc="-1">
                <a:solidFill>
                  <a:srgbClr val="67AFBD"/>
                </a:solidFill>
                <a:latin typeface="Constantia"/>
                <a:hlinkClick r:id="rId5"/>
              </a:rPr>
              <a:t>добровольной основе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; выбор  предметов должен быть основан на перечне вступительных испытаний для </a:t>
            </a:r>
            <a:r>
              <a:rPr lang="ru-RU" sz="2800" b="0" strike="noStrike" spc="-1">
                <a:solidFill>
                  <a:srgbClr val="67AFBD"/>
                </a:solidFill>
                <a:latin typeface="Constantia"/>
                <a:hlinkClick r:id="rId6"/>
              </a:rPr>
              <a:t>вузов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 по выбранному направлению подготовки (специальности).   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405" name="Заголовок 2"/>
          <p:cNvPicPr/>
          <p:nvPr/>
        </p:nvPicPr>
        <p:blipFill>
          <a:blip r:embed="rId7"/>
          <a:stretch/>
        </p:blipFill>
        <p:spPr>
          <a:xfrm>
            <a:off x="457200" y="201600"/>
            <a:ext cx="8229600" cy="70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250920" y="1628640"/>
            <a:ext cx="8229600" cy="468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Основные сроки сдачи ЕГЭ - </a:t>
            </a:r>
            <a:r>
              <a:rPr lang="ru-RU" sz="2800" b="0" strike="noStrike" spc="-1" dirty="0">
                <a:solidFill>
                  <a:srgbClr val="67AFBD"/>
                </a:solidFill>
                <a:latin typeface="Constantia"/>
                <a:hlinkClick r:id="rId3"/>
              </a:rPr>
              <a:t>май-июнь</a:t>
            </a: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. </a:t>
            </a:r>
            <a:endParaRPr lang="en-US" sz="28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Единое для всех </a:t>
            </a:r>
            <a:r>
              <a:rPr lang="ru-RU" sz="2800" b="0" strike="noStrike" spc="-1" dirty="0">
                <a:solidFill>
                  <a:srgbClr val="67AFBD"/>
                </a:solidFill>
                <a:latin typeface="Constantia"/>
                <a:hlinkClick r:id="rId3"/>
              </a:rPr>
              <a:t>расписание ЕГЭ</a:t>
            </a: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 ежегодно устанавливается </a:t>
            </a:r>
            <a:r>
              <a:rPr lang="ru-RU" sz="2800" b="0" strike="noStrike" spc="-1" dirty="0">
                <a:solidFill>
                  <a:srgbClr val="67AFBD"/>
                </a:solidFill>
                <a:latin typeface="Constantia"/>
                <a:hlinkClick r:id="rId4"/>
              </a:rPr>
              <a:t>приказом </a:t>
            </a:r>
            <a:r>
              <a:rPr lang="ru-RU" sz="2800" b="0" strike="noStrike" spc="-1" dirty="0" err="1">
                <a:solidFill>
                  <a:srgbClr val="67AFBD"/>
                </a:solidFill>
                <a:latin typeface="Constantia"/>
                <a:hlinkClick r:id="rId4"/>
              </a:rPr>
              <a:t>Минобрнауки</a:t>
            </a:r>
            <a:r>
              <a:rPr lang="ru-RU" sz="2800" b="0" strike="noStrike" spc="-1" dirty="0">
                <a:solidFill>
                  <a:srgbClr val="67AFBD"/>
                </a:solidFill>
                <a:latin typeface="Constantia"/>
                <a:hlinkClick r:id="rId4"/>
              </a:rPr>
              <a:t> </a:t>
            </a: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России</a:t>
            </a:r>
            <a:r>
              <a:rPr lang="en-US" sz="2800" b="0" strike="noStrike" spc="-1" dirty="0">
                <a:solidFill>
                  <a:srgbClr val="2B4A5E"/>
                </a:solidFill>
                <a:latin typeface="Constantia"/>
              </a:rPr>
              <a:t> (</a:t>
            </a:r>
            <a:r>
              <a:rPr lang="ru-RU" sz="2800" b="0" strike="noStrike" spc="-1" dirty="0">
                <a:solidFill>
                  <a:srgbClr val="2B4A5E"/>
                </a:solidFill>
                <a:latin typeface="Constantia"/>
              </a:rPr>
              <a:t>не позднее, чем за 2 месяца до начала экзаменов).</a:t>
            </a:r>
            <a:endParaRPr lang="en-US" sz="28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407" name="Заголовок 2"/>
          <p:cNvPicPr/>
          <p:nvPr/>
        </p:nvPicPr>
        <p:blipFill>
          <a:blip r:embed="rId5"/>
          <a:stretch/>
        </p:blipFill>
        <p:spPr>
          <a:xfrm>
            <a:off x="457200" y="274680"/>
            <a:ext cx="8229600" cy="11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57200" y="1481040"/>
            <a:ext cx="8229600" cy="3027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Заявление  с указанием выбранных предметов</a:t>
            </a:r>
            <a:r>
              <a:rPr lang="en-US" sz="2800" b="0" strike="noStrike" spc="-1">
                <a:solidFill>
                  <a:srgbClr val="000000"/>
                </a:solidFill>
                <a:latin typeface="Constantia"/>
              </a:rPr>
              <a:t> </a:t>
            </a: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– до 21 января;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корректировка заявления – до 1 февраля;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800" b="0" strike="noStrike" spc="-1">
                <a:solidFill>
                  <a:srgbClr val="2B4A5E"/>
                </a:solidFill>
                <a:latin typeface="Constantia"/>
              </a:rPr>
              <a:t>После 1 февраля изменить список предметов возможно только по уважительной причине, имеющей документальное подтверждение!!!</a:t>
            </a:r>
            <a:endParaRPr lang="en-US" sz="28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409" name="Заголовок 2"/>
          <p:cNvPicPr/>
          <p:nvPr/>
        </p:nvPicPr>
        <p:blipFill>
          <a:blip r:embed="rId3"/>
          <a:stretch/>
        </p:blipFill>
        <p:spPr>
          <a:xfrm>
            <a:off x="457200" y="274680"/>
            <a:ext cx="8229600" cy="11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250920" y="1267920"/>
            <a:ext cx="8642160" cy="4738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55600" algn="ctr">
              <a:lnSpc>
                <a:spcPct val="80000"/>
              </a:lnSpc>
              <a:spcAft>
                <a:spcPts val="1199"/>
              </a:spcAft>
            </a:pPr>
            <a:r>
              <a:rPr lang="ru-RU" sz="2900" b="1" strike="noStrike" spc="-1" dirty="0">
                <a:solidFill>
                  <a:srgbClr val="424456"/>
                </a:solidFill>
                <a:latin typeface="Constantia"/>
              </a:rPr>
              <a:t>ЕГЭ</a:t>
            </a:r>
            <a:endParaRPr lang="en-US" sz="29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b="0" strike="noStrike" spc="-1" dirty="0">
                <a:solidFill>
                  <a:srgbClr val="2B4A5E"/>
                </a:solidFill>
                <a:latin typeface="Constantia"/>
              </a:rPr>
              <a:t>http://www.ege.edu.ru</a:t>
            </a:r>
            <a:r>
              <a:rPr lang="ru-RU" sz="2100" b="0" strike="noStrike" spc="-1" dirty="0">
                <a:solidFill>
                  <a:srgbClr val="2B4A5E"/>
                </a:solidFill>
                <a:latin typeface="Constantia"/>
              </a:rPr>
              <a:t> – официальный информационный портал ЕГЭ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b="0" strike="noStrike" spc="-1" dirty="0">
                <a:solidFill>
                  <a:srgbClr val="2B4A5E"/>
                </a:solidFill>
                <a:latin typeface="Constantia"/>
              </a:rPr>
              <a:t>http://ege.spb.ru</a:t>
            </a:r>
            <a:r>
              <a:rPr lang="ru-RU" sz="2100" b="0" strike="noStrike" spc="-1" dirty="0">
                <a:solidFill>
                  <a:srgbClr val="2B4A5E"/>
                </a:solidFill>
                <a:latin typeface="Constantia"/>
              </a:rPr>
              <a:t> – официальный информационный портал ЕГЭ в Санкт-Петербурге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b="0" strike="noStrike" spc="-1" dirty="0">
                <a:solidFill>
                  <a:srgbClr val="2B4A5E"/>
                </a:solidFill>
                <a:latin typeface="Constantia"/>
              </a:rPr>
              <a:t>http://www.fipi.ru</a:t>
            </a:r>
            <a:r>
              <a:rPr lang="ru-RU" sz="2100" b="0" strike="noStrike" spc="-1" dirty="0">
                <a:solidFill>
                  <a:srgbClr val="2B4A5E"/>
                </a:solidFill>
                <a:latin typeface="Constantia"/>
              </a:rPr>
              <a:t> – портал Федерального Института Педагогических Измерений 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 algn="ctr">
              <a:lnSpc>
                <a:spcPct val="80000"/>
              </a:lnSpc>
              <a:spcAft>
                <a:spcPts val="1199"/>
              </a:spcAft>
            </a:pPr>
            <a:r>
              <a:rPr lang="ru-RU" sz="2900" b="1" strike="noStrike" spc="-1" dirty="0">
                <a:solidFill>
                  <a:srgbClr val="424456"/>
                </a:solidFill>
                <a:latin typeface="Constantia"/>
              </a:rPr>
              <a:t>Олимпиады</a:t>
            </a:r>
            <a:endParaRPr lang="en-US" sz="29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b="0" strike="noStrike" spc="-1" dirty="0">
                <a:solidFill>
                  <a:srgbClr val="2B4A5E"/>
                </a:solidFill>
                <a:latin typeface="Constantia"/>
              </a:rPr>
              <a:t>http://rsr-olymp.ru//</a:t>
            </a:r>
            <a:r>
              <a:rPr lang="ru-RU" sz="2100" b="0" strike="noStrike" spc="-1" dirty="0">
                <a:solidFill>
                  <a:srgbClr val="2B4A5E"/>
                </a:solidFill>
                <a:latin typeface="Constantia"/>
              </a:rPr>
              <a:t>– Российский Совет олимпиад школьников 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spc="-1">
                <a:solidFill>
                  <a:srgbClr val="2B4A5E"/>
                </a:solidFill>
                <a:latin typeface="Constantia"/>
              </a:rPr>
              <a:t>https://olimpiada.ru/main/</a:t>
            </a:r>
            <a:r>
              <a:rPr lang="ru-RU" sz="2100" b="0" strike="noStrike" spc="-1" smtClean="0">
                <a:solidFill>
                  <a:srgbClr val="2B4A5E"/>
                </a:solidFill>
                <a:latin typeface="Constantia"/>
              </a:rPr>
              <a:t>– </a:t>
            </a:r>
            <a:r>
              <a:rPr lang="ru-RU" sz="2100" b="0" strike="noStrike" spc="-1" dirty="0">
                <a:solidFill>
                  <a:srgbClr val="2B4A5E"/>
                </a:solidFill>
                <a:latin typeface="Constantia"/>
              </a:rPr>
              <a:t>олимпиады для школьников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 algn="ctr">
              <a:lnSpc>
                <a:spcPct val="80000"/>
              </a:lnSpc>
              <a:spcBef>
                <a:spcPts val="1199"/>
              </a:spcBef>
              <a:spcAft>
                <a:spcPts val="1199"/>
              </a:spcAft>
            </a:pPr>
            <a:r>
              <a:rPr lang="ru-RU" sz="2900" b="1" strike="noStrike" spc="-1" dirty="0">
                <a:solidFill>
                  <a:srgbClr val="424456"/>
                </a:solidFill>
                <a:latin typeface="Constantia"/>
              </a:rPr>
              <a:t>Школьное сопровождение ЕГЭ и олимпиад</a:t>
            </a:r>
            <a:endParaRPr lang="en-US" sz="29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r>
              <a:rPr lang="en-US" sz="2100" b="0" strike="noStrike" spc="-1" dirty="0">
                <a:solidFill>
                  <a:srgbClr val="2B4A5E"/>
                </a:solidFill>
                <a:latin typeface="Constantia"/>
              </a:rPr>
              <a:t>http://wiki.school.ioffe.ru/</a:t>
            </a: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Aft>
                <a:spcPts val="1199"/>
              </a:spcAft>
            </a:pP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80000"/>
              </a:lnSpc>
              <a:spcBef>
                <a:spcPts val="400"/>
              </a:spcBef>
            </a:pPr>
            <a:endParaRPr lang="en-US" sz="21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411" name="Заголовок 2"/>
          <p:cNvPicPr/>
          <p:nvPr/>
        </p:nvPicPr>
        <p:blipFill>
          <a:blip r:embed="rId3"/>
          <a:stretch/>
        </p:blipFill>
        <p:spPr>
          <a:xfrm>
            <a:off x="457200" y="274680"/>
            <a:ext cx="8229600" cy="99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928800" y="1000080"/>
            <a:ext cx="7215120" cy="1000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424456"/>
                </a:solidFill>
                <a:latin typeface="Constantia"/>
              </a:rPr>
              <a:t>Поступление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1000080" y="3286080"/>
            <a:ext cx="3143160" cy="79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424456"/>
                </a:solidFill>
                <a:latin typeface="Constantia"/>
              </a:rPr>
              <a:t>по баллам</a:t>
            </a:r>
            <a:endParaRPr lang="en-US" sz="4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5004048" y="3286080"/>
            <a:ext cx="3609720" cy="792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500" b="1" strike="noStrike" spc="-1" dirty="0">
                <a:solidFill>
                  <a:srgbClr val="424456"/>
                </a:solidFill>
                <a:latin typeface="Constantia"/>
              </a:rPr>
              <a:t>по олимпиадам</a:t>
            </a:r>
            <a:endParaRPr lang="en-US" sz="35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83" name="Line 4"/>
          <p:cNvCxnSpPr/>
          <p:nvPr/>
        </p:nvCxnSpPr>
        <p:spPr>
          <a:xfrm flipH="1">
            <a:off x="2178720" y="1999800"/>
            <a:ext cx="1964520" cy="1286640"/>
          </a:xfrm>
          <a:prstGeom prst="straightConnector1">
            <a:avLst/>
          </a:prstGeom>
          <a:ln w="38160">
            <a:solidFill>
              <a:srgbClr val="53548A"/>
            </a:solidFill>
            <a:miter/>
            <a:headEnd type="oval" w="med" len="med"/>
            <a:tailEnd type="triangle" w="med" len="med"/>
          </a:ln>
        </p:spPr>
      </p:cxnSp>
      <p:cxnSp>
        <p:nvCxnSpPr>
          <p:cNvPr id="384" name="Line 5"/>
          <p:cNvCxnSpPr/>
          <p:nvPr/>
        </p:nvCxnSpPr>
        <p:spPr>
          <a:xfrm>
            <a:off x="4186620" y="2008031"/>
            <a:ext cx="1969556" cy="1278049"/>
          </a:xfrm>
          <a:prstGeom prst="straightConnector1">
            <a:avLst/>
          </a:prstGeom>
          <a:ln w="38160">
            <a:solidFill>
              <a:srgbClr val="53548A"/>
            </a:solidFill>
            <a:miter/>
            <a:headEnd type="oval" w="med" len="med"/>
            <a:tailEnd type="triangle" w="med" len="med"/>
          </a:ln>
        </p:spPr>
      </p:cxnSp>
      <p:cxnSp>
        <p:nvCxnSpPr>
          <p:cNvPr id="4" name="Прямая со стрелкой 3"/>
          <p:cNvCxnSpPr/>
          <p:nvPr/>
        </p:nvCxnSpPr>
        <p:spPr>
          <a:xfrm>
            <a:off x="7092280" y="3861048"/>
            <a:ext cx="914400" cy="914400"/>
          </a:xfrm>
          <a:prstGeom prst="straightConnector1">
            <a:avLst/>
          </a:prstGeom>
          <a:ln w="38160">
            <a:solidFill>
              <a:srgbClr val="53548A"/>
            </a:solidFill>
            <a:miter/>
            <a:headEnd type="oval" w="med" len="med"/>
            <a:tailEnd type="triangle" w="med" len="med"/>
          </a:ln>
        </p:spPr>
      </p:cxnSp>
      <p:cxnSp>
        <p:nvCxnSpPr>
          <p:cNvPr id="6" name="Прямая со стрелкой 5"/>
          <p:cNvCxnSpPr/>
          <p:nvPr/>
        </p:nvCxnSpPr>
        <p:spPr>
          <a:xfrm flipH="1">
            <a:off x="5171398" y="3861048"/>
            <a:ext cx="876766" cy="936868"/>
          </a:xfrm>
          <a:prstGeom prst="straightConnector1">
            <a:avLst/>
          </a:prstGeom>
          <a:ln w="38160">
            <a:solidFill>
              <a:srgbClr val="53548A"/>
            </a:solidFill>
            <a:miter/>
            <a:headEnd type="oval" w="med" len="med"/>
            <a:tailEnd type="triangl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4639040" y="4809655"/>
            <a:ext cx="156113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spc="-1" dirty="0" err="1">
                <a:solidFill>
                  <a:srgbClr val="424456"/>
                </a:solidFill>
                <a:latin typeface="Constantia"/>
              </a:rPr>
              <a:t>ВсОШ</a:t>
            </a:r>
            <a:endParaRPr lang="ru-RU" sz="3500" b="1" spc="-1" dirty="0">
              <a:solidFill>
                <a:srgbClr val="424456"/>
              </a:solidFill>
              <a:latin typeface="Constant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8331" y="4797916"/>
            <a:ext cx="20563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spc="-1" dirty="0">
                <a:solidFill>
                  <a:srgbClr val="424456"/>
                </a:solidFill>
                <a:latin typeface="Constantia"/>
              </a:rPr>
              <a:t>РСОШ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Table 1"/>
          <p:cNvGraphicFramePr/>
          <p:nvPr>
            <p:extLst>
              <p:ext uri="{D42A27DB-BD31-4B8C-83A1-F6EECF244321}">
                <p14:modId xmlns:p14="http://schemas.microsoft.com/office/powerpoint/2010/main" val="3437944146"/>
              </p:ext>
            </p:extLst>
          </p:nvPr>
        </p:nvGraphicFramePr>
        <p:xfrm>
          <a:off x="282872" y="646200"/>
          <a:ext cx="8569168" cy="6080760"/>
        </p:xfrm>
        <a:graphic>
          <a:graphicData uri="http://schemas.openxmlformats.org/drawingml/2006/table">
            <a:tbl>
              <a:tblPr/>
              <a:tblGrid>
                <a:gridCol w="5587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2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32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 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2021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Проходной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Академический университет</a:t>
                      </a:r>
                      <a:endParaRPr lang="en-US" sz="2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598"/>
                        </a:spcAft>
                      </a:pPr>
                      <a:r>
                        <a:rPr lang="ru-RU" sz="21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(СПбАУ  РАН)</a:t>
                      </a:r>
                      <a:endParaRPr lang="en-US" sz="2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Физика – 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255</a:t>
                      </a:r>
                      <a:endParaRPr lang="ru-RU" sz="2100" b="1" strike="noStrike" spc="-1" dirty="0">
                        <a:solidFill>
                          <a:srgbClr val="000000"/>
                        </a:solidFill>
                        <a:latin typeface="Constant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100" b="0" strike="noStrike" spc="-1" dirty="0" err="1">
                          <a:solidFill>
                            <a:srgbClr val="000000"/>
                          </a:solidFill>
                          <a:latin typeface="Constantia"/>
                        </a:rPr>
                        <a:t>Биоинформатика</a:t>
                      </a:r>
                      <a:r>
                        <a:rPr lang="ru-RU" sz="2100" b="0" strike="noStrike" spc="-1" baseline="0" dirty="0">
                          <a:solidFill>
                            <a:srgbClr val="000000"/>
                          </a:solidFill>
                          <a:latin typeface="Constantia"/>
                        </a:rPr>
                        <a:t> - </a:t>
                      </a:r>
                      <a:r>
                        <a:rPr lang="ru-RU" sz="2400" b="1" strike="noStrike" spc="-1" baseline="0" dirty="0">
                          <a:solidFill>
                            <a:srgbClr val="000000"/>
                          </a:solidFill>
                          <a:latin typeface="Constantia"/>
                        </a:rPr>
                        <a:t>260</a:t>
                      </a:r>
                      <a:endParaRPr lang="en-US" sz="21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Высшая школа экономики, НИУ ВШЭ (прикладная математика и информатика)</a:t>
                      </a:r>
                      <a:endParaRPr lang="en-US" sz="2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8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296</a:t>
                      </a:r>
                      <a:endParaRPr lang="en-US" sz="21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Санкт-Петербургский национальный исследовательский университет информационных технологий, механики и оптики, ИТМО</a:t>
                      </a:r>
                      <a:endParaRPr lang="en-US" sz="2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Информатика – </a:t>
                      </a:r>
                      <a:r>
                        <a:rPr lang="ru-RU" sz="28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305</a:t>
                      </a: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;</a:t>
                      </a:r>
                      <a:endParaRPr lang="en-US" sz="2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</a:pPr>
                      <a:r>
                        <a:rPr lang="ru-RU" sz="21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Физика – </a:t>
                      </a:r>
                      <a:r>
                        <a:rPr lang="ru-RU" sz="2800" b="1" strike="noStrike" spc="-1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211</a:t>
                      </a:r>
                      <a:endParaRPr lang="en-US" sz="2100" b="1" strike="noStrike" spc="-1" dirty="0">
                        <a:solidFill>
                          <a:srgbClr val="000000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51480" marR="51480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Факультет</a:t>
                      </a:r>
                      <a:r>
                        <a:rPr lang="ru-RU" sz="2100" b="1" strike="noStrike" spc="-1" baseline="0" dirty="0">
                          <a:solidFill>
                            <a:srgbClr val="FFFFFF"/>
                          </a:solidFill>
                          <a:latin typeface="Constantia"/>
                        </a:rPr>
                        <a:t> математики и компьютерных наук</a:t>
                      </a: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, СПбГУ</a:t>
                      </a:r>
                      <a:endParaRPr lang="en-US" sz="2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(исследовательская лаборатория</a:t>
                      </a:r>
                      <a:r>
                        <a:rPr lang="ru-RU" sz="2100" b="1" strike="noStrike" spc="-1" baseline="0" dirty="0">
                          <a:solidFill>
                            <a:srgbClr val="FFFFFF"/>
                          </a:solidFill>
                          <a:latin typeface="Constantia"/>
                        </a:rPr>
                        <a:t> им. П.Л. Чебышева</a:t>
                      </a: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)</a:t>
                      </a:r>
                      <a:endParaRPr lang="en-US" sz="21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276</a:t>
                      </a:r>
                      <a:endParaRPr lang="en-US" sz="2800" b="1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480" marR="5148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  <a:ea typeface="+mn-ea"/>
                          <a:cs typeface="+mn-cs"/>
                        </a:rPr>
                        <a:t>Политех: Компьютерная безопасность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FFFFFF"/>
                          </a:solidFill>
                          <a:latin typeface="Constantia"/>
                          <a:ea typeface="+mn-ea"/>
                          <a:cs typeface="+mn-cs"/>
                        </a:rPr>
                        <a:t>Информационная безопасность</a:t>
                      </a:r>
                      <a:endParaRPr lang="en-US" sz="2100" b="1" strike="noStrike" spc="-1" dirty="0">
                        <a:solidFill>
                          <a:srgbClr val="FFFFFF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51480" marR="51480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258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onstantia"/>
                          <a:ea typeface="+mn-ea"/>
                          <a:cs typeface="+mn-cs"/>
                        </a:rPr>
                        <a:t>269</a:t>
                      </a:r>
                      <a:endParaRPr lang="en-US" sz="2800" b="1" strike="noStrike" spc="-1" dirty="0">
                        <a:solidFill>
                          <a:srgbClr val="000000"/>
                        </a:solidFill>
                        <a:latin typeface="Constantia"/>
                        <a:ea typeface="+mn-ea"/>
                        <a:cs typeface="+mn-cs"/>
                      </a:endParaRPr>
                    </a:p>
                  </a:txBody>
                  <a:tcPr marL="51480" marR="51480" anchor="ctr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27233"/>
                  </a:ext>
                </a:extLst>
              </a:tr>
            </a:tbl>
          </a:graphicData>
        </a:graphic>
      </p:graphicFrame>
      <p:pic>
        <p:nvPicPr>
          <p:cNvPr id="386" name="Заголовок 2"/>
          <p:cNvPicPr/>
          <p:nvPr/>
        </p:nvPicPr>
        <p:blipFill>
          <a:blip r:embed="rId3"/>
          <a:stretch/>
        </p:blipFill>
        <p:spPr>
          <a:xfrm>
            <a:off x="701640" y="0"/>
            <a:ext cx="8150400" cy="64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539280" y="1125360"/>
            <a:ext cx="8147160" cy="5183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Олимпиада должна входить в Перечень олимпиад, утвержденный </a:t>
            </a:r>
            <a:r>
              <a:rPr lang="ru-RU" sz="3100" b="0" strike="noStrike" spc="-1" dirty="0" err="1">
                <a:solidFill>
                  <a:srgbClr val="2B4A5E"/>
                </a:solidFill>
                <a:latin typeface="Constantia"/>
              </a:rPr>
              <a:t>Минобрнауки</a:t>
            </a: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 (86 олимпиад).</a:t>
            </a: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 Олимпиады имеют 2 тура: </a:t>
            </a: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" charset="2"/>
              <a:buChar char=""/>
            </a:pP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отборочный  - октябрь-январь</a:t>
            </a: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" charset="2"/>
              <a:buChar char=""/>
            </a:pP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основной – январь-март</a:t>
            </a: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3100" b="0" strike="noStrike" spc="-1" dirty="0">
                <a:solidFill>
                  <a:srgbClr val="2B4A5E"/>
                </a:solidFill>
                <a:latin typeface="Constantia"/>
              </a:rPr>
              <a:t>Олимпиады бывают 1, 2 и 3 уровня. По итогам олимпиад определяются победители и призеры.</a:t>
            </a: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endParaRPr lang="en-US" sz="31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88" name="Заголовок 2"/>
          <p:cNvPicPr/>
          <p:nvPr/>
        </p:nvPicPr>
        <p:blipFill>
          <a:blip r:embed="rId3"/>
          <a:stretch/>
        </p:blipFill>
        <p:spPr>
          <a:xfrm>
            <a:off x="469800" y="189000"/>
            <a:ext cx="8217000" cy="99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Заголовок 2"/>
          <p:cNvPicPr/>
          <p:nvPr/>
        </p:nvPicPr>
        <p:blipFill>
          <a:blip r:embed="rId3"/>
          <a:stretch/>
        </p:blipFill>
        <p:spPr>
          <a:xfrm>
            <a:off x="426960" y="420840"/>
            <a:ext cx="8143920" cy="652320"/>
          </a:xfrm>
          <a:prstGeom prst="rect">
            <a:avLst/>
          </a:prstGeom>
          <a:ln>
            <a:noFill/>
          </a:ln>
        </p:spPr>
      </p:pic>
      <p:sp>
        <p:nvSpPr>
          <p:cNvPr id="390" name="TextShape 1"/>
          <p:cNvSpPr txBox="1"/>
          <p:nvPr/>
        </p:nvSpPr>
        <p:spPr>
          <a:xfrm>
            <a:off x="457200" y="1356840"/>
            <a:ext cx="8229600" cy="4876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65040" indent="-255600">
              <a:lnSpc>
                <a:spcPct val="90000"/>
              </a:lnSpc>
              <a:spcBef>
                <a:spcPts val="400"/>
              </a:spcBef>
              <a:spcAft>
                <a:spcPts val="1199"/>
              </a:spcAft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2B4A5E"/>
                </a:solidFill>
                <a:latin typeface="Constantia"/>
              </a:rPr>
              <a:t>Вузы </a:t>
            </a:r>
            <a:r>
              <a:rPr lang="ru-RU" sz="2700" spc="-1" dirty="0">
                <a:solidFill>
                  <a:srgbClr val="2B4A5E"/>
                </a:solidFill>
                <a:latin typeface="Constantia"/>
              </a:rPr>
              <a:t>опубликовали </a:t>
            </a:r>
            <a:r>
              <a:rPr lang="ru-RU" sz="2700" b="0" strike="noStrike" spc="-1" dirty="0">
                <a:solidFill>
                  <a:srgbClr val="2B4A5E"/>
                </a:solidFill>
                <a:latin typeface="Constantia"/>
              </a:rPr>
              <a:t>правила приема и установили </a:t>
            </a:r>
            <a:r>
              <a:rPr lang="ru-RU" sz="2700" b="0" u="sng" strike="noStrike" spc="-1" dirty="0">
                <a:solidFill>
                  <a:srgbClr val="2B4A5E"/>
                </a:solidFill>
                <a:uFillTx/>
                <a:latin typeface="Constantia"/>
              </a:rPr>
              <a:t>правила зачета </a:t>
            </a:r>
            <a:r>
              <a:rPr lang="ru-RU" sz="2700" b="0" strike="noStrike" spc="-1" dirty="0">
                <a:solidFill>
                  <a:srgbClr val="2B4A5E"/>
                </a:solidFill>
                <a:latin typeface="Constantia"/>
              </a:rPr>
              <a:t>олимпиад (</a:t>
            </a:r>
            <a:r>
              <a:rPr lang="ru-RU" sz="2700" b="0" u="sng" strike="noStrike" spc="-1" dirty="0">
                <a:solidFill>
                  <a:srgbClr val="2B4A5E"/>
                </a:solidFill>
                <a:uFillTx/>
                <a:latin typeface="Constantia"/>
              </a:rPr>
              <a:t>какой уровень что дает, по какому перечню олимпиад предоставляются те или иные права, за какие классы обучения засчитываются результаты олимпиады</a:t>
            </a:r>
            <a:r>
              <a:rPr lang="ru-RU" sz="2700" b="0" strike="noStrike" spc="-1" dirty="0">
                <a:solidFill>
                  <a:srgbClr val="2B4A5E"/>
                </a:solidFill>
                <a:latin typeface="Constantia"/>
              </a:rPr>
              <a:t>) для каждого направления.</a:t>
            </a: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r>
              <a:rPr lang="ru-RU" sz="2700" b="0" strike="noStrike" spc="-1" dirty="0">
                <a:solidFill>
                  <a:srgbClr val="2B4A5E"/>
                </a:solidFill>
                <a:latin typeface="Constantia"/>
              </a:rPr>
              <a:t>Олимпиада учитывается только в случае получения по предмету минимального балла на ЕГЭ, который устанавливается вузом (но не менее 75).</a:t>
            </a: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</a:pP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lnSpc>
                <a:spcPct val="90000"/>
              </a:lnSpc>
              <a:spcBef>
                <a:spcPts val="400"/>
              </a:spcBef>
              <a:buClr>
                <a:srgbClr val="53548A"/>
              </a:buClr>
              <a:buSzPct val="68000"/>
              <a:buFont typeface="Wingdings 3" charset="2"/>
              <a:buChar char=""/>
            </a:pP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500040" y="157176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5040" indent="-255600">
              <a:spcBef>
                <a:spcPts val="400"/>
              </a:spcBef>
            </a:pPr>
            <a:r>
              <a:rPr lang="ru-RU" sz="2700" b="0" strike="noStrike" spc="-1" dirty="0">
                <a:solidFill>
                  <a:srgbClr val="000000"/>
                </a:solidFill>
                <a:latin typeface="Constantia"/>
              </a:rPr>
              <a:t>Результаты ЕГЭ-2021</a:t>
            </a: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spcBef>
                <a:spcPts val="400"/>
              </a:spcBef>
            </a:pP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  <a:p>
            <a:pPr marL="365040" indent="-255600">
              <a:spcBef>
                <a:spcPts val="400"/>
              </a:spcBef>
            </a:pPr>
            <a:r>
              <a:rPr lang="ru-RU" sz="2700" b="0" strike="noStrike" spc="-1" dirty="0">
                <a:solidFill>
                  <a:srgbClr val="000000"/>
                </a:solidFill>
                <a:latin typeface="Constantia"/>
              </a:rPr>
              <a:t>             </a:t>
            </a:r>
            <a:endParaRPr lang="en-US" sz="2700" b="0" strike="noStrike" spc="-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396" name="Заголовок 2"/>
          <p:cNvPicPr/>
          <p:nvPr/>
        </p:nvPicPr>
        <p:blipFill>
          <a:blip r:embed="rId3"/>
          <a:stretch/>
        </p:blipFill>
        <p:spPr>
          <a:xfrm>
            <a:off x="457200" y="274680"/>
            <a:ext cx="8229600" cy="1146240"/>
          </a:xfrm>
          <a:prstGeom prst="rect">
            <a:avLst/>
          </a:prstGeom>
          <a:ln>
            <a:noFill/>
          </a:ln>
        </p:spPr>
      </p:pic>
      <p:graphicFrame>
        <p:nvGraphicFramePr>
          <p:cNvPr id="397" name="Table 2"/>
          <p:cNvGraphicFramePr/>
          <p:nvPr>
            <p:extLst>
              <p:ext uri="{D42A27DB-BD31-4B8C-83A1-F6EECF244321}">
                <p14:modId xmlns:p14="http://schemas.microsoft.com/office/powerpoint/2010/main" val="880430835"/>
              </p:ext>
            </p:extLst>
          </p:nvPr>
        </p:nvGraphicFramePr>
        <p:xfrm>
          <a:off x="642960" y="2143080"/>
          <a:ext cx="7929720" cy="2905200"/>
        </p:xfrm>
        <a:graphic>
          <a:graphicData uri="http://schemas.openxmlformats.org/drawingml/2006/table">
            <a:tbl>
              <a:tblPr/>
              <a:tblGrid>
                <a:gridCol w="150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5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Математика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Физика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Информатика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Русский язык 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Bookman Old Style"/>
                        </a:rPr>
                        <a:t>ФТШ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85,34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91,75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86,11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88,74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Bookman Old Style"/>
                        </a:rPr>
                        <a:t>ФМЛ №239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86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82,9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82,4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6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89,7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6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Bookman Old Style"/>
                        </a:rPr>
                        <a:t>ФМЛ №30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83,18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83,54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83,61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Bookman Old Style"/>
                        </a:rPr>
                        <a:t>88,83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252360" y="404640"/>
            <a:ext cx="8229600" cy="86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24456"/>
                </a:solidFill>
                <a:latin typeface="Constantia"/>
              </a:rPr>
              <a:t>Репетиционные экзамены</a:t>
            </a:r>
            <a:endParaRPr lang="en-US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99" name="Table 2"/>
          <p:cNvGraphicFramePr/>
          <p:nvPr>
            <p:extLst>
              <p:ext uri="{D42A27DB-BD31-4B8C-83A1-F6EECF244321}">
                <p14:modId xmlns:p14="http://schemas.microsoft.com/office/powerpoint/2010/main" val="1591474465"/>
              </p:ext>
            </p:extLst>
          </p:nvPr>
        </p:nvGraphicFramePr>
        <p:xfrm>
          <a:off x="252360" y="1268280"/>
          <a:ext cx="8640720" cy="4969080"/>
        </p:xfrm>
        <a:graphic>
          <a:graphicData uri="http://schemas.openxmlformats.org/drawingml/2006/table">
            <a:tbl>
              <a:tblPr/>
              <a:tblGrid>
                <a:gridCol w="2648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9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3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Русский язык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2 пробных ЕГЭ по русскому языку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Математика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2 пробных ЕГЭ по математике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2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Физика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1 пробных ЕГЭ по физике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Информатика</a:t>
                      </a:r>
                      <a:endParaRPr lang="en-US" sz="24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98"/>
                        </a:spcBef>
                        <a:spcAft>
                          <a:spcPts val="298"/>
                        </a:spcAft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1 пробных ЕГЭ по информатике</a:t>
                      </a:r>
                      <a:endParaRPr lang="en-US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57200" y="142920"/>
            <a:ext cx="8229600" cy="70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100" b="1" strike="noStrike" spc="-1">
                <a:solidFill>
                  <a:srgbClr val="424456"/>
                </a:solidFill>
                <a:latin typeface="Constantia"/>
              </a:rPr>
              <a:t>Расписание консультаций</a:t>
            </a:r>
            <a:endParaRPr lang="en-US" sz="41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01" name="Table 2"/>
          <p:cNvGraphicFramePr/>
          <p:nvPr>
            <p:extLst>
              <p:ext uri="{D42A27DB-BD31-4B8C-83A1-F6EECF244321}">
                <p14:modId xmlns:p14="http://schemas.microsoft.com/office/powerpoint/2010/main" val="4269072876"/>
              </p:ext>
            </p:extLst>
          </p:nvPr>
        </p:nvGraphicFramePr>
        <p:xfrm>
          <a:off x="500040" y="1057320"/>
          <a:ext cx="8072640" cy="4318512"/>
        </p:xfrm>
        <a:graphic>
          <a:graphicData uri="http://schemas.openxmlformats.org/drawingml/2006/table">
            <a:tbl>
              <a:tblPr/>
              <a:tblGrid>
                <a:gridCol w="4576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5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600" b="1" strike="noStrike" spc="-1" dirty="0">
                          <a:solidFill>
                            <a:srgbClr val="FFFFFF"/>
                          </a:solidFill>
                          <a:latin typeface="Constantia"/>
                        </a:rPr>
                        <a:t>Кто</a:t>
                      </a:r>
                      <a:endParaRPr lang="en-US" sz="2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600" b="1" strike="noStrike" spc="-1">
                          <a:solidFill>
                            <a:srgbClr val="FFFFFF"/>
                          </a:solidFill>
                          <a:latin typeface="Constantia"/>
                        </a:rPr>
                        <a:t>Когда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535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6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Русский язык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Селиванова И.В.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1 полугодие</a:t>
                      </a:r>
                      <a:r>
                        <a:rPr lang="ru-RU" sz="2000" b="0" strike="noStrike" spc="-1" baseline="0" dirty="0">
                          <a:solidFill>
                            <a:srgbClr val="000000"/>
                          </a:solidFill>
                          <a:latin typeface="Constantia"/>
                        </a:rPr>
                        <a:t> – </a:t>
                      </a:r>
                      <a:r>
                        <a:rPr lang="ru-RU" sz="2000" b="0" strike="noStrike" spc="-1" baseline="0" dirty="0" err="1">
                          <a:solidFill>
                            <a:srgbClr val="000000"/>
                          </a:solidFill>
                          <a:latin typeface="Constantia"/>
                        </a:rPr>
                        <a:t>сб</a:t>
                      </a:r>
                      <a:r>
                        <a:rPr lang="ru-RU" sz="2000" b="0" strike="noStrike" spc="-1" baseline="0" dirty="0">
                          <a:solidFill>
                            <a:srgbClr val="000000"/>
                          </a:solidFill>
                          <a:latin typeface="Constantia"/>
                        </a:rPr>
                        <a:t>, 8:00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3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 err="1">
                          <a:solidFill>
                            <a:srgbClr val="000000"/>
                          </a:solidFill>
                          <a:latin typeface="Constantia"/>
                        </a:rPr>
                        <a:t>Вирина</a:t>
                      </a: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 Г.Л.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Со второго полугодия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600" b="1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Физика</a:t>
                      </a:r>
                      <a:endParaRPr lang="en-US" sz="2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0000" marR="90000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Богословский Н.А. - руководитель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Со второго полугодия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600" b="1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Информатика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Калиянц О.В., Дворкин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 </a:t>
                      </a: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М.Э.,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Constantia"/>
                        </a:rPr>
                        <a:t>Кузнецов А.М.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strike="noStrike" spc="-1" dirty="0">
                          <a:solidFill>
                            <a:srgbClr val="000000"/>
                          </a:solidFill>
                          <a:latin typeface="Constantia"/>
                        </a:rPr>
                        <a:t>Со второго полугодия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9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7200" y="203040"/>
            <a:ext cx="8229600" cy="704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800" b="1" strike="noStrike" spc="-1">
                <a:solidFill>
                  <a:srgbClr val="424456"/>
                </a:solidFill>
                <a:latin typeface="Constantia"/>
              </a:rPr>
              <a:t>Сочинение по литературе</a:t>
            </a:r>
            <a:endParaRPr lang="en-US" sz="3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67544" y="1052736"/>
            <a:ext cx="8215200" cy="526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2B4A5E"/>
                </a:solidFill>
                <a:latin typeface="Constantia"/>
              </a:rPr>
              <a:t>Итоговое сочинение </a:t>
            </a: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как условие допуска к ГИА проводится для обучающихся XI классов в декабре последнего года обучения по темам, сформированным по часовым поясам Федеральной службой по надзору в сфере образования и науки (</a:t>
            </a:r>
            <a:r>
              <a:rPr lang="ru-RU" sz="2600" b="0" strike="noStrike" spc="-1" dirty="0" err="1">
                <a:solidFill>
                  <a:srgbClr val="2B4A5E"/>
                </a:solidFill>
                <a:latin typeface="Constantia"/>
              </a:rPr>
              <a:t>Рособрнадзор</a:t>
            </a: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).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600" b="1" strike="noStrike" spc="-1" dirty="0">
                <a:solidFill>
                  <a:srgbClr val="2B4A5E"/>
                </a:solidFill>
                <a:latin typeface="Constantia"/>
              </a:rPr>
              <a:t>Оценка</a:t>
            </a: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 – зачет/незачет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2600" b="1" strike="noStrike" spc="-1" dirty="0">
                <a:solidFill>
                  <a:srgbClr val="2B4A5E"/>
                </a:solidFill>
                <a:latin typeface="Constantia"/>
              </a:rPr>
              <a:t>Сроки проведения </a:t>
            </a: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(2021-2022 </a:t>
            </a:r>
            <a:r>
              <a:rPr lang="ru-RU" sz="2600" b="0" strike="noStrike" spc="-1" dirty="0" err="1">
                <a:solidFill>
                  <a:srgbClr val="2B4A5E"/>
                </a:solidFill>
                <a:latin typeface="Constantia"/>
              </a:rPr>
              <a:t>уч.год</a:t>
            </a: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):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  <a:p>
            <a:pPr marL="1797050" indent="-363538">
              <a:lnSpc>
                <a:spcPct val="10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1 декабря 2021 года</a:t>
            </a:r>
          </a:p>
          <a:p>
            <a:pPr marL="1797050" indent="-363538">
              <a:lnSpc>
                <a:spcPct val="10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ru-RU" sz="2600" spc="-1" dirty="0">
                <a:solidFill>
                  <a:srgbClr val="2B4A5E"/>
                </a:solidFill>
                <a:latin typeface="Constantia"/>
              </a:rPr>
              <a:t>2 февраля 2022 года</a:t>
            </a:r>
          </a:p>
          <a:p>
            <a:pPr marL="1797050" indent="-363538">
              <a:lnSpc>
                <a:spcPct val="10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ru-RU" sz="2600" b="0" strike="noStrike" spc="-1" dirty="0">
                <a:solidFill>
                  <a:srgbClr val="2B4A5E"/>
                </a:solidFill>
                <a:latin typeface="Constantia"/>
              </a:rPr>
              <a:t>4 мая 2022 года</a:t>
            </a:r>
            <a:endParaRPr lang="en-US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653</Words>
  <Application>Microsoft Office PowerPoint</Application>
  <PresentationFormat>Экран (4:3)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Bookman Old Style</vt:lpstr>
      <vt:lpstr>Calibri</vt:lpstr>
      <vt:lpstr>Constantia</vt:lpstr>
      <vt:lpstr>DejaVu Sans</vt:lpstr>
      <vt:lpstr>Times New Roman</vt:lpstr>
      <vt:lpstr>Verdana</vt:lpstr>
      <vt:lpstr>Wingdings</vt:lpstr>
      <vt:lpstr>Wingdings 2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поступлении</dc:title>
  <dc:subject/>
  <dc:creator>amdin</dc:creator>
  <dc:description/>
  <cp:lastModifiedBy>Учетная запись Майкрософт</cp:lastModifiedBy>
  <cp:revision>313</cp:revision>
  <cp:lastPrinted>2014-10-10T18:17:10Z</cp:lastPrinted>
  <dcterms:created xsi:type="dcterms:W3CDTF">2012-10-05T12:18:57Z</dcterms:created>
  <dcterms:modified xsi:type="dcterms:W3CDTF">2021-11-27T09:40:08Z</dcterms:modified>
  <dc:language>en-US</dc:language>
</cp:coreProperties>
</file>